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D"/>
    <a:srgbClr val="2B636B"/>
    <a:srgbClr val="C9EFCF"/>
    <a:srgbClr val="63A979"/>
    <a:srgbClr val="173BF1"/>
    <a:srgbClr val="292EF9"/>
    <a:srgbClr val="041672"/>
    <a:srgbClr val="1306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69" d="100"/>
          <a:sy n="69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AEC70-966C-4092-9A17-4D926EB16742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B17A3-FAF0-4228-9325-5C90E1C8B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0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17A3-FAF0-4228-9325-5C90E1C8B3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B53A6D-0272-40A5-A141-41BB60819C0A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CFFCAA-4F88-42B0-9271-9C747D4B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140" y="1143000"/>
            <a:ext cx="91288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endParaRPr lang="ar-JO" sz="3000" b="1" dirty="0" smtClean="0">
              <a:latin typeface="Simplified Arabic" pitchFamily="18" charset="-78"/>
              <a:ea typeface="Times New Roman"/>
            </a:endParaRP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r>
              <a:rPr lang="ar-JO" sz="3000" b="1" dirty="0" smtClean="0">
                <a:latin typeface="Arial" pitchFamily="34" charset="0"/>
                <a:ea typeface="Times New Roman"/>
                <a:cs typeface="Arial" pitchFamily="34" charset="0"/>
              </a:rPr>
              <a:t>الاستغلال الأمثل لوسائل الإعلام في التوعية بموضوع </a:t>
            </a: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endParaRPr lang="ar-JO" sz="30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r>
              <a:rPr lang="ar-JO" sz="3000" b="1" dirty="0" smtClean="0">
                <a:latin typeface="Arial" pitchFamily="34" charset="0"/>
                <a:ea typeface="Times New Roman"/>
                <a:cs typeface="Arial" pitchFamily="34" charset="0"/>
              </a:rPr>
              <a:t>حماية الأطفال من استخدامات الاتصالات وتكنولوجيا المعلومات</a:t>
            </a:r>
            <a:endParaRPr lang="en-US" sz="3000" b="1" dirty="0" smtClean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140" y="4254631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endParaRPr lang="ar-JO" sz="1500" b="1" dirty="0" smtClean="0">
              <a:solidFill>
                <a:srgbClr val="92D050"/>
              </a:solidFill>
              <a:latin typeface="Simplified Arabic" pitchFamily="18" charset="-78"/>
              <a:ea typeface="Times New Roman"/>
            </a:endParaRP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endParaRPr lang="ar-JO" sz="1500" b="1" dirty="0">
              <a:solidFill>
                <a:srgbClr val="92D050"/>
              </a:solidFill>
              <a:latin typeface="Simplified Arabic" pitchFamily="18" charset="-78"/>
              <a:ea typeface="Times New Roman"/>
            </a:endParaRP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endParaRPr lang="ar-JO" sz="1500" b="1" dirty="0" smtClean="0">
              <a:solidFill>
                <a:srgbClr val="92D050"/>
              </a:solidFill>
              <a:latin typeface="Simplified Arabic" pitchFamily="18" charset="-78"/>
              <a:ea typeface="Times New Roman"/>
            </a:endParaRP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r>
              <a:rPr lang="ar-JO" sz="1500" b="1" dirty="0" smtClean="0">
                <a:solidFill>
                  <a:srgbClr val="92D050"/>
                </a:solidFill>
                <a:latin typeface="Arial" pitchFamily="34" charset="0"/>
                <a:ea typeface="Times New Roman"/>
                <a:cs typeface="Arial" pitchFamily="34" charset="0"/>
              </a:rPr>
              <a:t>ابراهيم المبيضين </a:t>
            </a: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endParaRPr lang="ar-JO" sz="1500" b="1" dirty="0" smtClean="0">
              <a:solidFill>
                <a:srgbClr val="92D05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r>
              <a:rPr lang="ar-JO" sz="1500" b="1" dirty="0" smtClean="0">
                <a:solidFill>
                  <a:srgbClr val="92D050"/>
                </a:solidFill>
                <a:latin typeface="Arial" pitchFamily="34" charset="0"/>
                <a:ea typeface="Times New Roman"/>
                <a:cs typeface="Arial" pitchFamily="34" charset="0"/>
              </a:rPr>
              <a:t>مدير تحرير موقع هاشتاغ عربي المتخصص في قطاع الاتصالات وتكنولوجيا المعلومات</a:t>
            </a: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r>
              <a:rPr lang="ar-JO" sz="1500" b="1" dirty="0" smtClean="0">
                <a:solidFill>
                  <a:srgbClr val="92D050"/>
                </a:solidFill>
                <a:latin typeface="Arial" pitchFamily="34" charset="0"/>
                <a:ea typeface="Times New Roman"/>
                <a:cs typeface="Arial" pitchFamily="34" charset="0"/>
              </a:rPr>
              <a:t>    </a:t>
            </a: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r>
              <a:rPr lang="ar-JO" sz="1500" b="1" dirty="0" smtClean="0">
                <a:solidFill>
                  <a:srgbClr val="92D050"/>
                </a:solidFill>
                <a:latin typeface="Arial" pitchFamily="34" charset="0"/>
                <a:ea typeface="Times New Roman"/>
                <a:cs typeface="Arial" pitchFamily="34" charset="0"/>
              </a:rPr>
              <a:t> محرر ميداني - صحيفة الغد اليومية </a:t>
            </a: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endParaRPr lang="ar-JO" sz="1600" b="1" dirty="0" smtClean="0">
              <a:latin typeface="Simplified Arabic" pitchFamily="18" charset="-78"/>
              <a:ea typeface="Times New Roman"/>
            </a:endParaRP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endParaRPr lang="ar-JO" sz="1600" b="1" dirty="0">
              <a:effectLst/>
              <a:latin typeface="Simplified Arabic" pitchFamily="18" charset="-78"/>
              <a:ea typeface="Times New Roman"/>
            </a:endParaRPr>
          </a:p>
          <a:p>
            <a:pPr marL="457200" marR="0" algn="ctr" rtl="1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effectLst/>
              <a:latin typeface="Simplified Arabic" pitchFamily="18" charset="-78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926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200" dirty="0" smtClean="0">
                <a:solidFill>
                  <a:schemeClr val="tx1"/>
                </a:solidFill>
              </a:rPr>
              <a:t>اهمية الاعلام للتوعية وحماية الاطفال من الاستخدام السلبية للانترنت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ar-JO" dirty="0" smtClean="0"/>
          </a:p>
          <a:p>
            <a:pPr marL="137160" indent="0" algn="r" rtl="1">
              <a:buNone/>
            </a:pPr>
            <a:r>
              <a:rPr lang="ar-JO" sz="2400" b="1" dirty="0" smtClean="0">
                <a:solidFill>
                  <a:srgbClr val="92D050"/>
                </a:solidFill>
                <a:cs typeface="+mj-cs"/>
              </a:rPr>
              <a:t>مشكلة الاستهلاك والانتاج لتقنيات الاتصالات وتكنولوجيا المعلومات</a:t>
            </a:r>
          </a:p>
          <a:p>
            <a:pPr marL="137160" indent="0" algn="r" rtl="1">
              <a:buNone/>
            </a:pPr>
            <a:endParaRPr lang="ar-JO" sz="2400" b="1" dirty="0" smtClean="0">
              <a:solidFill>
                <a:srgbClr val="92D050"/>
              </a:solidFill>
              <a:cs typeface="+mj-cs"/>
            </a:endParaRPr>
          </a:p>
          <a:p>
            <a:pPr algn="r" rtl="1"/>
            <a:r>
              <a:rPr lang="ar-JO" sz="1600" b="1" dirty="0" smtClean="0">
                <a:cs typeface="+mj-cs"/>
              </a:rPr>
              <a:t>مستخدمين الاتصالات في المنطقة العربية والاردن يستهلكون اكثر مما ينتجون </a:t>
            </a:r>
          </a:p>
          <a:p>
            <a:pPr algn="r" rtl="1"/>
            <a:endParaRPr lang="ar-JO" sz="1600" b="1" dirty="0">
              <a:cs typeface="+mj-cs"/>
            </a:endParaRPr>
          </a:p>
          <a:p>
            <a:pPr algn="r" rtl="1"/>
            <a:r>
              <a:rPr lang="ar-JO" sz="1600" b="1" dirty="0" smtClean="0">
                <a:cs typeface="+mj-cs"/>
              </a:rPr>
              <a:t>ننشغل بالمشاكل التي ترافق الاستهلاك ومنها مشاكل التي يواجهها المستخدمون وشريحة الاطفال</a:t>
            </a:r>
          </a:p>
          <a:p>
            <a:pPr algn="r" rtl="1"/>
            <a:endParaRPr lang="ar-JO" sz="1600" b="1" dirty="0">
              <a:cs typeface="+mj-cs"/>
            </a:endParaRPr>
          </a:p>
          <a:p>
            <a:pPr algn="r" rtl="1"/>
            <a:r>
              <a:rPr lang="ar-JO" sz="1600" b="1" smtClean="0">
                <a:cs typeface="+mj-cs"/>
              </a:rPr>
              <a:t>تجارب محلية اثبتت مقدرة الاطفال على استيعاب التقنيات الحديثة وابتكار مشاريع تقنية من خلال تعلمهم البرمجة التي تعد اليوم اساس صناعة الاتصالات وتكنولوجيا المعلومات</a:t>
            </a:r>
            <a:endParaRPr lang="ar-JO" sz="1600" dirty="0" smtClean="0">
              <a:cs typeface="+mj-cs"/>
            </a:endParaRPr>
          </a:p>
          <a:p>
            <a:pPr lvl="1" algn="r" rtl="1"/>
            <a:endParaRPr lang="ar-JO" dirty="0" smtClean="0">
              <a:cs typeface="+mj-cs"/>
            </a:endParaRPr>
          </a:p>
          <a:p>
            <a:pPr marL="585216" lvl="1" indent="0" algn="r" rtl="1">
              <a:buNone/>
            </a:pPr>
            <a:endParaRPr lang="ar-JO" sz="1600" dirty="0" smtClean="0">
              <a:cs typeface="+mj-cs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93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200" dirty="0" smtClean="0">
                <a:solidFill>
                  <a:schemeClr val="tx1"/>
                </a:solidFill>
              </a:rPr>
              <a:t>اهمية الاعلام للتوعية وحماية الاطفال من الاستخدام السلبية للانترنت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r" rtl="1"/>
            <a:endParaRPr lang="ar-JO" dirty="0" smtClean="0"/>
          </a:p>
          <a:p>
            <a:pPr marL="137160" indent="0" algn="r" rtl="1">
              <a:buNone/>
            </a:pPr>
            <a:r>
              <a:rPr lang="ar-JO" sz="3600" b="1" dirty="0" smtClean="0">
                <a:solidFill>
                  <a:srgbClr val="92D050"/>
                </a:solidFill>
                <a:cs typeface="+mj-cs"/>
              </a:rPr>
              <a:t>جيل رقمي</a:t>
            </a:r>
            <a:r>
              <a:rPr lang="ar-JO" sz="3600" b="1" dirty="0">
                <a:solidFill>
                  <a:srgbClr val="92D050"/>
                </a:solidFill>
                <a:cs typeface="Tahoma" panose="020B0604030504040204" pitchFamily="34" charset="0"/>
              </a:rPr>
              <a:t> </a:t>
            </a:r>
            <a:endParaRPr lang="ar-JO" sz="3600" b="1" dirty="0" smtClean="0">
              <a:solidFill>
                <a:srgbClr val="92D050"/>
              </a:solidFill>
              <a:cs typeface="Tahoma" panose="020B0604030504040204" pitchFamily="34" charset="0"/>
            </a:endParaRPr>
          </a:p>
          <a:p>
            <a:pPr algn="r" rtl="1"/>
            <a:endParaRPr lang="ar-JO" sz="3600" b="1" dirty="0" smtClean="0">
              <a:solidFill>
                <a:srgbClr val="92D050"/>
              </a:solidFill>
              <a:cs typeface="Tahoma" panose="020B0604030504040204" pitchFamily="34" charset="0"/>
            </a:endParaRPr>
          </a:p>
          <a:p>
            <a:pPr lvl="0" algn="r" rtl="1">
              <a:buClr>
                <a:prstClr val="white">
                  <a:shade val="95000"/>
                </a:prstClr>
              </a:buClr>
            </a:pPr>
            <a:r>
              <a:rPr lang="ar-JO" sz="3100" b="1" dirty="0">
                <a:solidFill>
                  <a:srgbClr val="FFD85D"/>
                </a:solidFill>
                <a:cs typeface="Tahoma" panose="020B0604030504040204" pitchFamily="34" charset="0"/>
              </a:rPr>
              <a:t>8.7 مليون اشتراك خلوي في الاردن حتى نهاية الربع الثالث من العام 2016</a:t>
            </a:r>
          </a:p>
          <a:p>
            <a:pPr algn="r" rtl="1"/>
            <a:endParaRPr lang="ar-JO" sz="2700" dirty="0">
              <a:solidFill>
                <a:prstClr val="white"/>
              </a:solidFill>
              <a:cs typeface="Tahoma" panose="020B0604030504040204" pitchFamily="34" charset="0"/>
            </a:endParaRPr>
          </a:p>
          <a:p>
            <a:pPr algn="r" rtl="1"/>
            <a:r>
              <a:rPr lang="ar-JO" sz="3100" b="1" dirty="0" smtClean="0">
                <a:solidFill>
                  <a:srgbClr val="FFD85D"/>
                </a:solidFill>
                <a:cs typeface="Tahoma" panose="020B0604030504040204" pitchFamily="34" charset="0"/>
              </a:rPr>
              <a:t>(</a:t>
            </a:r>
            <a:r>
              <a:rPr lang="ar-JO" sz="3100" b="1" dirty="0">
                <a:solidFill>
                  <a:srgbClr val="FFD85D"/>
                </a:solidFill>
                <a:cs typeface="Tahoma" panose="020B0604030504040204" pitchFamily="34" charset="0"/>
              </a:rPr>
              <a:t>15 – 34 سنة) </a:t>
            </a:r>
            <a:r>
              <a:rPr lang="ar-JO" sz="3100" b="1" dirty="0" smtClean="0">
                <a:solidFill>
                  <a:srgbClr val="FFD85D"/>
                </a:solidFill>
                <a:cs typeface="Tahoma" panose="020B0604030504040204" pitchFamily="34" charset="0"/>
              </a:rPr>
              <a:t>الاردن</a:t>
            </a:r>
            <a:endParaRPr lang="ar-JO" sz="3100" b="1" dirty="0" smtClean="0">
              <a:solidFill>
                <a:srgbClr val="FFD85D"/>
              </a:solidFill>
              <a:cs typeface="+mj-cs"/>
            </a:endParaRPr>
          </a:p>
          <a:p>
            <a:pPr algn="r" rtl="1"/>
            <a:endParaRPr lang="ar-JO" sz="2700" dirty="0">
              <a:cs typeface="+mj-cs"/>
            </a:endParaRPr>
          </a:p>
          <a:p>
            <a:pPr lvl="1" algn="r" rtl="1">
              <a:buClr>
                <a:prstClr val="white"/>
              </a:buClr>
            </a:pPr>
            <a:r>
              <a:rPr lang="ar-JO" sz="2700" dirty="0" smtClean="0">
                <a:cs typeface="+mj-cs"/>
              </a:rPr>
              <a:t>انتشار الهواتف الذكية 92 %</a:t>
            </a:r>
          </a:p>
          <a:p>
            <a:pPr marL="585216" lvl="1" indent="0" algn="r" rtl="1">
              <a:buNone/>
            </a:pPr>
            <a:endParaRPr lang="ar-JO" sz="2700" dirty="0" smtClean="0">
              <a:cs typeface="+mj-cs"/>
            </a:endParaRPr>
          </a:p>
          <a:p>
            <a:pPr lvl="1" algn="r" rtl="1"/>
            <a:r>
              <a:rPr lang="ar-JO" sz="2700" dirty="0" smtClean="0">
                <a:cs typeface="+mj-cs"/>
              </a:rPr>
              <a:t>انتشار الاجهزة التي تدعم الجيل الرابع 51% </a:t>
            </a:r>
          </a:p>
          <a:p>
            <a:pPr lvl="1" algn="r" rtl="1"/>
            <a:endParaRPr lang="ar-JO" sz="2700" b="1" dirty="0" smtClean="0">
              <a:cs typeface="+mj-cs"/>
            </a:endParaRPr>
          </a:p>
          <a:p>
            <a:pPr marL="137160" indent="0" algn="r" rtl="1">
              <a:buNone/>
            </a:pPr>
            <a:endParaRPr lang="ar-JO" sz="2700" dirty="0" smtClean="0">
              <a:cs typeface="+mj-cs"/>
            </a:endParaRPr>
          </a:p>
          <a:p>
            <a:pPr algn="r" rtl="1"/>
            <a:r>
              <a:rPr lang="ar-JO" sz="3100" b="1" dirty="0" smtClean="0">
                <a:solidFill>
                  <a:srgbClr val="FFD85D"/>
                </a:solidFill>
                <a:cs typeface="+mj-cs"/>
              </a:rPr>
              <a:t>5.3 مليون مستخدم للفيسبوك في الاردن</a:t>
            </a:r>
          </a:p>
          <a:p>
            <a:pPr lvl="1" algn="r" rtl="1"/>
            <a:endParaRPr lang="ar-JO" sz="2700" dirty="0" smtClean="0">
              <a:cs typeface="+mj-cs"/>
            </a:endParaRPr>
          </a:p>
          <a:p>
            <a:pPr lvl="1" algn="r" rtl="1"/>
            <a:r>
              <a:rPr lang="ar-JO" sz="2700" dirty="0" smtClean="0">
                <a:cs typeface="+mj-cs"/>
              </a:rPr>
              <a:t>(13-18 سنة) 900 الف مستخدم</a:t>
            </a:r>
          </a:p>
          <a:p>
            <a:pPr lvl="1" algn="r" rtl="1"/>
            <a:endParaRPr lang="ar-JO" sz="2700" dirty="0" smtClean="0">
              <a:cs typeface="+mj-cs"/>
            </a:endParaRPr>
          </a:p>
          <a:p>
            <a:pPr lvl="2" algn="r" rtl="1"/>
            <a:r>
              <a:rPr lang="ar-JO" sz="2500" dirty="0" smtClean="0">
                <a:cs typeface="+mj-cs"/>
              </a:rPr>
              <a:t>500 الف مستخدم من الذكور </a:t>
            </a:r>
          </a:p>
          <a:p>
            <a:pPr lvl="1" algn="r" rtl="1"/>
            <a:endParaRPr lang="ar-JO" sz="2700" dirty="0" smtClean="0">
              <a:cs typeface="+mj-cs"/>
            </a:endParaRPr>
          </a:p>
          <a:p>
            <a:pPr lvl="2" algn="r" rtl="1"/>
            <a:r>
              <a:rPr lang="ar-JO" sz="2500" dirty="0" smtClean="0">
                <a:cs typeface="+mj-cs"/>
              </a:rPr>
              <a:t>400 الف مستخدم من الاناث</a:t>
            </a:r>
          </a:p>
          <a:p>
            <a:pPr lvl="1" algn="r" rtl="1"/>
            <a:endParaRPr lang="ar-JO" dirty="0" smtClean="0">
              <a:cs typeface="+mj-cs"/>
            </a:endParaRPr>
          </a:p>
          <a:p>
            <a:pPr marL="585216" lvl="1" indent="0" algn="r" rtl="1">
              <a:buNone/>
            </a:pPr>
            <a:endParaRPr lang="ar-JO" sz="1600" dirty="0" smtClean="0">
              <a:cs typeface="+mj-cs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26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200" dirty="0" smtClean="0">
                <a:solidFill>
                  <a:schemeClr val="tx1"/>
                </a:solidFill>
              </a:rPr>
              <a:t>اهمية الاعلام للتوعية وحماية الاطفال من الاستخدام السلبية للانترنت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 algn="r" rtl="1">
              <a:buNone/>
            </a:pPr>
            <a:endParaRPr lang="ar-JO" sz="3000" b="1" dirty="0" smtClean="0">
              <a:solidFill>
                <a:srgbClr val="92D050"/>
              </a:solidFill>
              <a:cs typeface="+mj-cs"/>
            </a:endParaRPr>
          </a:p>
          <a:p>
            <a:pPr marL="137160" indent="0" algn="r" rtl="1">
              <a:buNone/>
            </a:pPr>
            <a:r>
              <a:rPr lang="ar-JO" sz="3000" b="1" dirty="0" smtClean="0">
                <a:solidFill>
                  <a:srgbClr val="92D050"/>
                </a:solidFill>
                <a:cs typeface="+mj-cs"/>
              </a:rPr>
              <a:t>انتشار الاعلام التقليدي والاعلام الرقمي</a:t>
            </a:r>
          </a:p>
          <a:p>
            <a:pPr marL="137160" indent="0" algn="r" rtl="1">
              <a:buNone/>
            </a:pPr>
            <a:endParaRPr lang="ar-JO" sz="3200" b="1" dirty="0" smtClean="0">
              <a:solidFill>
                <a:srgbClr val="92D050"/>
              </a:solidFill>
              <a:cs typeface="Tahoma" panose="020B0604030504040204" pitchFamily="34" charset="0"/>
            </a:endParaRPr>
          </a:p>
          <a:p>
            <a:pPr lvl="1" algn="r" rtl="1"/>
            <a:r>
              <a:rPr lang="ar-JO" dirty="0" smtClean="0">
                <a:solidFill>
                  <a:srgbClr val="FFD85D"/>
                </a:solidFill>
                <a:cs typeface="+mj-cs"/>
              </a:rPr>
              <a:t>8 صحف يومية ورقية</a:t>
            </a:r>
          </a:p>
          <a:p>
            <a:pPr lvl="1" algn="r" rtl="1"/>
            <a:endParaRPr lang="ar-JO" dirty="0" smtClean="0">
              <a:solidFill>
                <a:srgbClr val="FFD85D"/>
              </a:solidFill>
              <a:cs typeface="+mj-cs"/>
            </a:endParaRPr>
          </a:p>
          <a:p>
            <a:pPr lvl="1" algn="r" rtl="1"/>
            <a:r>
              <a:rPr lang="ar-JO" dirty="0" smtClean="0">
                <a:solidFill>
                  <a:srgbClr val="FFD85D"/>
                </a:solidFill>
                <a:cs typeface="+mj-cs"/>
              </a:rPr>
              <a:t>192 موقع الكتروني اخباري مرخص </a:t>
            </a:r>
          </a:p>
          <a:p>
            <a:pPr marL="585216" lvl="1" indent="0" algn="r" rtl="1">
              <a:buNone/>
            </a:pPr>
            <a:endParaRPr lang="ar-JO" dirty="0" smtClean="0">
              <a:solidFill>
                <a:srgbClr val="FFD85D"/>
              </a:solidFill>
              <a:cs typeface="+mj-cs"/>
            </a:endParaRPr>
          </a:p>
          <a:p>
            <a:pPr lvl="1" algn="r" rtl="1"/>
            <a:r>
              <a:rPr lang="ar-JO" dirty="0" smtClean="0">
                <a:solidFill>
                  <a:srgbClr val="FFD85D"/>
                </a:solidFill>
                <a:cs typeface="+mj-cs"/>
              </a:rPr>
              <a:t>300 موقع الكتروني اخباري متخصص</a:t>
            </a:r>
          </a:p>
          <a:p>
            <a:pPr marL="585216" lvl="1" indent="0" algn="r" rtl="1">
              <a:buNone/>
            </a:pPr>
            <a:endParaRPr lang="ar-JO" dirty="0" smtClean="0">
              <a:cs typeface="+mj-cs"/>
            </a:endParaRPr>
          </a:p>
          <a:p>
            <a:pPr lvl="1" algn="r" rtl="1"/>
            <a:r>
              <a:rPr lang="ar-JO" dirty="0" smtClean="0">
                <a:solidFill>
                  <a:srgbClr val="FFD85D"/>
                </a:solidFill>
                <a:cs typeface="+mj-cs"/>
              </a:rPr>
              <a:t>الاعلام الاجتماعي </a:t>
            </a:r>
          </a:p>
          <a:p>
            <a:pPr lvl="2" algn="r" rtl="1"/>
            <a:r>
              <a:rPr lang="ar-JO" dirty="0" smtClean="0">
                <a:cs typeface="+mj-cs"/>
              </a:rPr>
              <a:t>ربع مليون مستخدم تويتر</a:t>
            </a:r>
          </a:p>
          <a:p>
            <a:pPr lvl="2" algn="r" rtl="1"/>
            <a:r>
              <a:rPr lang="ar-JO" dirty="0" smtClean="0">
                <a:cs typeface="+mj-cs"/>
              </a:rPr>
              <a:t>5.3 مليون مستخدم فيسبوك</a:t>
            </a:r>
          </a:p>
          <a:p>
            <a:pPr lvl="2" algn="r" rtl="1"/>
            <a:r>
              <a:rPr lang="ar-JO" dirty="0" smtClean="0">
                <a:cs typeface="+mj-cs"/>
              </a:rPr>
              <a:t>مليون مستخدم انستغرام</a:t>
            </a:r>
          </a:p>
          <a:p>
            <a:pPr lvl="2" algn="r" rtl="1"/>
            <a:r>
              <a:rPr lang="ar-JO" dirty="0" smtClean="0">
                <a:cs typeface="+mj-cs"/>
              </a:rPr>
              <a:t>6 مليون مستخدم واتساب</a:t>
            </a:r>
          </a:p>
          <a:p>
            <a:pPr lvl="2" algn="r" rtl="1"/>
            <a:endParaRPr lang="ar-JO" dirty="0">
              <a:cs typeface="+mj-cs"/>
            </a:endParaRPr>
          </a:p>
          <a:p>
            <a:pPr lvl="1" algn="r" rtl="1"/>
            <a:r>
              <a:rPr lang="ar-JO" dirty="0" smtClean="0">
                <a:cs typeface="+mj-cs"/>
              </a:rPr>
              <a:t>مفهوم الصحفي المواطن تقنيات حديثة مثل الفيسبوك لايف</a:t>
            </a:r>
          </a:p>
          <a:p>
            <a:pPr marL="585216" lvl="1" indent="0" algn="r" rtl="1">
              <a:buNone/>
            </a:pPr>
            <a:endParaRPr lang="ar-JO" sz="1600" dirty="0" smtClean="0">
              <a:cs typeface="+mj-cs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95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200" dirty="0" smtClean="0">
                <a:solidFill>
                  <a:schemeClr val="tx1"/>
                </a:solidFill>
              </a:rPr>
              <a:t>اهمية الاعلام للتوعية وحماية الاطفال من الاستخدام السلبية للانترنت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 algn="r" rtl="1">
              <a:buNone/>
            </a:pPr>
            <a:r>
              <a:rPr lang="ar-JO" sz="3000" b="1" dirty="0" smtClean="0">
                <a:solidFill>
                  <a:srgbClr val="92D050"/>
                </a:solidFill>
                <a:cs typeface="+mj-cs"/>
              </a:rPr>
              <a:t>ادوار متكاملة للتوعية وحماية الاطفال </a:t>
            </a:r>
          </a:p>
          <a:p>
            <a:pPr marL="137160" indent="0" algn="r" rtl="1">
              <a:buNone/>
            </a:pPr>
            <a:endParaRPr lang="ar-JO" sz="3200" b="1" dirty="0" smtClean="0">
              <a:solidFill>
                <a:srgbClr val="92D050"/>
              </a:solidFill>
              <a:cs typeface="Tahoma" panose="020B0604030504040204" pitchFamily="34" charset="0"/>
            </a:endParaRPr>
          </a:p>
          <a:p>
            <a:pPr lvl="1" algn="r" rtl="1"/>
            <a:r>
              <a:rPr lang="ar-JO" dirty="0" smtClean="0">
                <a:solidFill>
                  <a:srgbClr val="FFD85D"/>
                </a:solidFill>
                <a:cs typeface="+mj-cs"/>
              </a:rPr>
              <a:t>مثلث يتكون من 3 اعمدة</a:t>
            </a:r>
          </a:p>
          <a:p>
            <a:pPr lvl="1" algn="r" rtl="1"/>
            <a:endParaRPr lang="ar-JO" dirty="0" smtClean="0">
              <a:solidFill>
                <a:srgbClr val="FFD85D"/>
              </a:solidFill>
              <a:cs typeface="+mj-cs"/>
            </a:endParaRPr>
          </a:p>
          <a:p>
            <a:pPr lvl="2" algn="r" rtl="1"/>
            <a:r>
              <a:rPr lang="ar-JO" dirty="0" smtClean="0">
                <a:cs typeface="+mj-cs"/>
              </a:rPr>
              <a:t> الادوات والاجهزة والبرمجيات</a:t>
            </a:r>
          </a:p>
          <a:p>
            <a:pPr lvl="2" algn="r" rtl="1"/>
            <a:r>
              <a:rPr lang="ar-JO" dirty="0" smtClean="0">
                <a:cs typeface="+mj-cs"/>
              </a:rPr>
              <a:t> </a:t>
            </a:r>
            <a:r>
              <a:rPr lang="ar-JO" smtClean="0">
                <a:cs typeface="+mj-cs"/>
              </a:rPr>
              <a:t>السياسات </a:t>
            </a:r>
            <a:r>
              <a:rPr lang="ar-JO" smtClean="0">
                <a:cs typeface="+mj-cs"/>
              </a:rPr>
              <a:t>والقوانين</a:t>
            </a:r>
            <a:endParaRPr lang="ar-JO" dirty="0" smtClean="0">
              <a:cs typeface="+mj-cs"/>
            </a:endParaRPr>
          </a:p>
          <a:p>
            <a:pPr lvl="2" algn="r" rtl="1"/>
            <a:r>
              <a:rPr lang="ar-JO" dirty="0" smtClean="0">
                <a:cs typeface="+mj-cs"/>
              </a:rPr>
              <a:t>التوعية (الاعلام)</a:t>
            </a:r>
          </a:p>
          <a:p>
            <a:pPr lvl="2" algn="r" rtl="1"/>
            <a:endParaRPr lang="ar-JO" dirty="0">
              <a:solidFill>
                <a:srgbClr val="FFC000"/>
              </a:solidFill>
              <a:cs typeface="+mj-cs"/>
            </a:endParaRPr>
          </a:p>
          <a:p>
            <a:pPr marL="4572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اي خلل في اي عمود من الاعمدة السابقة فالمنظومة سيحدث بها خلل ..... تخيل عمان والسير للسيارات في شوارعها بدون اي من الاعمدة السابقة.</a:t>
            </a:r>
            <a:endParaRPr lang="en-US" sz="1800" b="1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 algn="r" rtl="1"/>
            <a:endParaRPr lang="ar-JO" dirty="0" smtClean="0">
              <a:cs typeface="+mj-cs"/>
            </a:endParaRPr>
          </a:p>
          <a:p>
            <a:pPr lvl="1" algn="r" rtl="1"/>
            <a:endParaRPr lang="ar-JO" dirty="0" smtClean="0">
              <a:solidFill>
                <a:srgbClr val="FFD85D"/>
              </a:solidFill>
              <a:cs typeface="+mj-cs"/>
            </a:endParaRPr>
          </a:p>
          <a:p>
            <a:pPr marL="585216" lvl="1" indent="0" algn="r" rtl="1">
              <a:buNone/>
            </a:pPr>
            <a:endParaRPr lang="ar-JO" sz="1600" dirty="0" smtClean="0">
              <a:cs typeface="+mj-cs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696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200" dirty="0" smtClean="0">
                <a:solidFill>
                  <a:schemeClr val="tx1"/>
                </a:solidFill>
              </a:rPr>
              <a:t>اهمية الاعلام للتوعية وحماية الاطفال من الاستخدام السلبية للانترنت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2640"/>
            <a:ext cx="8229600" cy="4709160"/>
          </a:xfrm>
        </p:spPr>
        <p:txBody>
          <a:bodyPr>
            <a:normAutofit fontScale="85000" lnSpcReduction="20000"/>
          </a:bodyPr>
          <a:lstStyle/>
          <a:p>
            <a:pPr marL="137160" indent="0" algn="r" rtl="1">
              <a:buNone/>
            </a:pPr>
            <a:r>
              <a:rPr lang="ar-JO" sz="3000" b="1" dirty="0" smtClean="0">
                <a:solidFill>
                  <a:srgbClr val="92D050"/>
                </a:solidFill>
                <a:cs typeface="+mj-cs"/>
              </a:rPr>
              <a:t>ماذا يمكن ان يقدم الاعلام للتوعية</a:t>
            </a:r>
          </a:p>
          <a:p>
            <a:pPr marL="585216" lvl="1" indent="0" algn="r" rtl="1">
              <a:buNone/>
            </a:pPr>
            <a:endParaRPr lang="ar-JO" sz="3200" b="1" dirty="0">
              <a:solidFill>
                <a:srgbClr val="92D050"/>
              </a:solidFill>
              <a:cs typeface="Tahoma" panose="020B0604030504040204" pitchFamily="34" charset="0"/>
            </a:endParaRPr>
          </a:p>
          <a:p>
            <a:pPr marL="457200" indent="-457200" algn="r" rtl="1">
              <a:lnSpc>
                <a:spcPct val="115000"/>
              </a:lnSpc>
              <a:spcBef>
                <a:spcPts val="0"/>
              </a:spcBef>
            </a:pPr>
            <a:r>
              <a:rPr lang="ar-JO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قصص اخبارية تتضمن </a:t>
            </a:r>
            <a:r>
              <a:rPr lang="ar-SA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نصائح تبث 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</a:rPr>
              <a:t>للاهل مثل تحديد وقت الاستخدام للطفل ، استخدام برامج المراقبة، تحديد البرامج والتطبيقات التي يستخدمها </a:t>
            </a:r>
            <a:r>
              <a:rPr lang="ar-SA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الطفل</a:t>
            </a:r>
            <a:r>
              <a:rPr lang="ar-JO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457200" indent="-457200" algn="r" rtl="1">
              <a:lnSpc>
                <a:spcPct val="115000"/>
              </a:lnSpc>
              <a:spcBef>
                <a:spcPts val="0"/>
              </a:spcBef>
            </a:pPr>
            <a:r>
              <a:rPr lang="ar-JO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التوعية باهمية</a:t>
            </a:r>
            <a:r>
              <a:rPr lang="ar-SA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</a:rPr>
              <a:t>الحوار بين الاهل والابوين والطفل حول الانترنت وما يستخدمه الطفل وعدم فرض الرقابة الصارمة على الاستخدام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ar-JO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r" rtl="1">
              <a:lnSpc>
                <a:spcPct val="115000"/>
              </a:lnSpc>
              <a:spcBef>
                <a:spcPts val="0"/>
              </a:spcBef>
            </a:pPr>
            <a:r>
              <a:rPr lang="ar-JO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قصص اخبارية تتناول الحديث والتوعية بمحوري: الادوات والاجهزة وهذا يتطلب التعاون بين شركات القطاع الخاص مع الاعلام، محور السياسات والقوانين والذي يقدم توعية بالعقوبات المفروضة عبر سوء الاستخدام وحقوق من يتعرض للاساءة</a:t>
            </a:r>
          </a:p>
          <a:p>
            <a:pPr marL="457200" indent="-457200" algn="r" rtl="1">
              <a:lnSpc>
                <a:spcPct val="115000"/>
              </a:lnSpc>
              <a:spcBef>
                <a:spcPts val="0"/>
              </a:spcBef>
            </a:pPr>
            <a:r>
              <a:rPr lang="ar-JO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ابراز قصص النجاح في استخدام الانترنت لشريحة الاطفال وامكانية استغلال الانترنت للابتكار والابداع وتاسيس المشاريع</a:t>
            </a:r>
          </a:p>
          <a:p>
            <a:pPr marL="457200" indent="-457200" algn="r" rtl="1">
              <a:lnSpc>
                <a:spcPct val="115000"/>
              </a:lnSpc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978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200" dirty="0" smtClean="0">
                <a:solidFill>
                  <a:schemeClr val="tx1"/>
                </a:solidFill>
              </a:rPr>
              <a:t>اهمية الاعلام للتوعية وحماية الاطفال من الاستخدام السلبية للانترنت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6440"/>
            <a:ext cx="8229600" cy="4709160"/>
          </a:xfrm>
        </p:spPr>
        <p:txBody>
          <a:bodyPr>
            <a:normAutofit fontScale="85000" lnSpcReduction="20000"/>
          </a:bodyPr>
          <a:lstStyle/>
          <a:p>
            <a:pPr marL="137160" indent="0" algn="r" rtl="1">
              <a:buNone/>
            </a:pPr>
            <a:r>
              <a:rPr lang="ar-JO" b="1" dirty="0" smtClean="0">
                <a:solidFill>
                  <a:srgbClr val="92D050"/>
                </a:solidFill>
                <a:cs typeface="+mj-cs"/>
              </a:rPr>
              <a:t>التوصيات </a:t>
            </a:r>
          </a:p>
          <a:p>
            <a:pPr marL="137160" indent="0" algn="r" rtl="1">
              <a:buNone/>
            </a:pPr>
            <a:endParaRPr lang="ar-JO" dirty="0" smtClean="0">
              <a:cs typeface="+mj-cs"/>
            </a:endParaRPr>
          </a:p>
          <a:p>
            <a:pPr algn="just" rtl="1"/>
            <a:r>
              <a:rPr lang="ar-JO" sz="2000" dirty="0" smtClean="0">
                <a:cs typeface="+mj-cs"/>
              </a:rPr>
              <a:t>استغلال المؤثرين على شبكات التواصل الاجتماعي </a:t>
            </a:r>
          </a:p>
          <a:p>
            <a:pPr algn="just" rtl="1"/>
            <a:endParaRPr lang="ar-JO" sz="2000" dirty="0" smtClean="0">
              <a:cs typeface="+mj-cs"/>
            </a:endParaRPr>
          </a:p>
          <a:p>
            <a:pPr algn="just" rtl="1"/>
            <a:r>
              <a:rPr lang="ar-JO" sz="2000" dirty="0" smtClean="0">
                <a:cs typeface="+mj-cs"/>
              </a:rPr>
              <a:t>استغلال التقنيات الحديثة في الاعلام الاجتماعي: الفيسبوك لايف، سناب شات، بيري سكوب</a:t>
            </a:r>
          </a:p>
          <a:p>
            <a:pPr algn="just" rtl="1"/>
            <a:endParaRPr lang="ar-JO" sz="2000" dirty="0" smtClean="0">
              <a:cs typeface="+mj-cs"/>
            </a:endParaRPr>
          </a:p>
          <a:p>
            <a:pPr algn="just" rtl="1"/>
            <a:r>
              <a:rPr lang="ar-JO" sz="2000" dirty="0" smtClean="0">
                <a:cs typeface="+mj-cs"/>
              </a:rPr>
              <a:t>تعزيز المحتوى العربي المفيد والموجه لشريحة الاطفال ودعم شركات ريادية بدأت تؤسس اعمال في هذا المجال </a:t>
            </a:r>
          </a:p>
          <a:p>
            <a:pPr algn="just" rtl="1"/>
            <a:endParaRPr lang="ar-JO" sz="2000" dirty="0" smtClean="0">
              <a:cs typeface="+mj-cs"/>
            </a:endParaRPr>
          </a:p>
          <a:p>
            <a:pPr algn="just" rtl="1"/>
            <a:r>
              <a:rPr lang="ar-JO" sz="2000" dirty="0" smtClean="0">
                <a:cs typeface="+mj-cs"/>
              </a:rPr>
              <a:t>الحوار بين الاهل والاطفال والشباب بشكل مفتوح افضل من الرقابة </a:t>
            </a:r>
          </a:p>
          <a:p>
            <a:pPr algn="just" rtl="1"/>
            <a:endParaRPr lang="ar-JO" sz="2000" dirty="0" smtClean="0">
              <a:cs typeface="+mj-cs"/>
            </a:endParaRPr>
          </a:p>
          <a:p>
            <a:pPr algn="just" rtl="1"/>
            <a:r>
              <a:rPr lang="ar-JO" sz="2000" dirty="0" smtClean="0">
                <a:cs typeface="+mj-cs"/>
              </a:rPr>
              <a:t>زيادة اواصر التعاون بين الجهات المعنية بقطاع الاتصالات والاعلام بكل انواعه للتوعية وحماية الاطفال من الاستخدامات السلبية </a:t>
            </a:r>
          </a:p>
          <a:p>
            <a:pPr algn="just" rtl="1"/>
            <a:endParaRPr lang="ar-JO" sz="2000" dirty="0" smtClean="0">
              <a:cs typeface="+mj-cs"/>
            </a:endParaRPr>
          </a:p>
          <a:p>
            <a:pPr algn="just" rtl="1"/>
            <a:r>
              <a:rPr lang="ar-JO" sz="2000" dirty="0" smtClean="0">
                <a:cs typeface="+mj-cs"/>
              </a:rPr>
              <a:t>تنويع في الرسائل الاعلامية الموجهة للتوعية: رسائل للاهل، رسائل للمعلمين، رسائل للاطفال واستخدام لغة بسيطة قريبة من هذه الشرائح </a:t>
            </a:r>
          </a:p>
          <a:p>
            <a:pPr algn="r" rtl="1"/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22968673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CC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246</TotalTime>
  <Words>425</Words>
  <Application>Microsoft Office PowerPoint</Application>
  <PresentationFormat>On-screen Show (4:3)</PresentationFormat>
  <Paragraphs>96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Book Antiqua</vt:lpstr>
      <vt:lpstr>Calibri</vt:lpstr>
      <vt:lpstr>Lucida Sans</vt:lpstr>
      <vt:lpstr>Simplified Arabic</vt:lpstr>
      <vt:lpstr>Tahoma</vt:lpstr>
      <vt:lpstr>Times New Roman</vt:lpstr>
      <vt:lpstr>Wingdings</vt:lpstr>
      <vt:lpstr>Wingdings 2</vt:lpstr>
      <vt:lpstr>Wingdings 3</vt:lpstr>
      <vt:lpstr>Apex</vt:lpstr>
      <vt:lpstr>PowerPoint Presentation</vt:lpstr>
      <vt:lpstr>اهمية الاعلام للتوعية وحماية الاطفال من الاستخدام السلبية للانترنت</vt:lpstr>
      <vt:lpstr>اهمية الاعلام للتوعية وحماية الاطفال من الاستخدام السلبية للانترنت</vt:lpstr>
      <vt:lpstr>اهمية الاعلام للتوعية وحماية الاطفال من الاستخدام السلبية للانترنت</vt:lpstr>
      <vt:lpstr>اهمية الاعلام للتوعية وحماية الاطفال من الاستخدام السلبية للانترنت</vt:lpstr>
      <vt:lpstr>اهمية الاعلام للتوعية وحماية الاطفال من الاستخدام السلبية للانترنت</vt:lpstr>
      <vt:lpstr>اهمية الاعلام للتوعية وحماية الاطفال من الاستخدام السلبية للانترنت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Abeer Mami</dc:creator>
  <cp:lastModifiedBy>MIS</cp:lastModifiedBy>
  <cp:revision>23</cp:revision>
  <dcterms:created xsi:type="dcterms:W3CDTF">2017-05-08T08:22:44Z</dcterms:created>
  <dcterms:modified xsi:type="dcterms:W3CDTF">2017-05-11T06:34:02Z</dcterms:modified>
</cp:coreProperties>
</file>